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  <p:sldMasterId id="2147483802" r:id="rId2"/>
    <p:sldMasterId id="2147483813" r:id="rId3"/>
  </p:sldMasterIdLst>
  <p:notesMasterIdLst>
    <p:notesMasterId r:id="rId15"/>
  </p:notesMasterIdLst>
  <p:handoutMasterIdLst>
    <p:handoutMasterId r:id="rId16"/>
  </p:handoutMasterIdLst>
  <p:sldIdLst>
    <p:sldId id="1133" r:id="rId4"/>
    <p:sldId id="1134" r:id="rId5"/>
    <p:sldId id="1135" r:id="rId6"/>
    <p:sldId id="1136" r:id="rId7"/>
    <p:sldId id="1137" r:id="rId8"/>
    <p:sldId id="1139" r:id="rId9"/>
    <p:sldId id="1143" r:id="rId10"/>
    <p:sldId id="1138" r:id="rId11"/>
    <p:sldId id="1140" r:id="rId12"/>
    <p:sldId id="1141" r:id="rId13"/>
    <p:sldId id="1142" r:id="rId14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3725" userDrawn="1">
          <p15:clr>
            <a:srgbClr val="A4A3A4"/>
          </p15:clr>
        </p15:guide>
        <p15:guide id="6" orient="horz" pos="3249" userDrawn="1">
          <p15:clr>
            <a:srgbClr val="A4A3A4"/>
          </p15:clr>
        </p15:guide>
        <p15:guide id="10" pos="1844" userDrawn="1">
          <p15:clr>
            <a:srgbClr val="A4A3A4"/>
          </p15:clr>
        </p15:guide>
        <p15:guide id="14" pos="3318" userDrawn="1">
          <p15:clr>
            <a:srgbClr val="A4A3A4"/>
          </p15:clr>
        </p15:guide>
        <p15:guide id="15" pos="4747" userDrawn="1">
          <p15:clr>
            <a:srgbClr val="A4A3A4"/>
          </p15:clr>
        </p15:guide>
        <p15:guide id="16" pos="6040" userDrawn="1">
          <p15:clr>
            <a:srgbClr val="A4A3A4"/>
          </p15:clr>
        </p15:guide>
        <p15:guide id="1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шкина Екатерина Борисовна" initials="АЕБ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C78"/>
    <a:srgbClr val="ECF5FB"/>
    <a:srgbClr val="E1EEFF"/>
    <a:srgbClr val="86C3E9"/>
    <a:srgbClr val="FC22C3"/>
    <a:srgbClr val="37AFA9"/>
    <a:srgbClr val="FEB0B2"/>
    <a:srgbClr val="499FD1"/>
    <a:srgbClr val="0361A5"/>
    <a:srgbClr val="008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94302" autoAdjust="0"/>
  </p:normalViewPr>
  <p:slideViewPr>
    <p:cSldViewPr snapToGrid="0">
      <p:cViewPr varScale="1">
        <p:scale>
          <a:sx n="108" d="100"/>
          <a:sy n="108" d="100"/>
        </p:scale>
        <p:origin x="474" y="102"/>
      </p:cViewPr>
      <p:guideLst>
        <p:guide orient="horz" pos="436"/>
        <p:guide pos="302"/>
        <p:guide pos="7401"/>
        <p:guide orient="horz" pos="3725"/>
        <p:guide orient="horz" pos="3249"/>
        <p:guide pos="1844"/>
        <p:guide pos="3318"/>
        <p:guide pos="4747"/>
        <p:guide pos="604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E1740E6-FAAD-458E-8F70-076CE730AAC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626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5626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A9B7E29-9827-4036-968E-B9C584E75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4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bg>
      <p:bgPr>
        <a:solidFill>
          <a:srgbClr val="F4F8FA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7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47338" y="8731"/>
            <a:ext cx="1752600" cy="11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7"/>
          <p:cNvSpPr/>
          <p:nvPr/>
        </p:nvSpPr>
        <p:spPr>
          <a:xfrm>
            <a:off x="479425" y="6445712"/>
            <a:ext cx="3006571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233C78"/>
                </a:solidFill>
                <a:latin typeface="Calibri"/>
                <a:ea typeface="Calibri"/>
                <a:cs typeface="Calibri"/>
                <a:sym typeface="Calibri"/>
              </a:rPr>
              <a:t>©  Издательство «Просвещение», 2024</a:t>
            </a:r>
            <a:endParaRPr/>
          </a:p>
        </p:txBody>
      </p:sp>
      <p:sp>
        <p:nvSpPr>
          <p:cNvPr id="42" name="Google Shape;42;p57"/>
          <p:cNvSpPr txBox="1"/>
          <p:nvPr/>
        </p:nvSpPr>
        <p:spPr>
          <a:xfrm>
            <a:off x="11323638" y="485775"/>
            <a:ext cx="460375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C78"/>
              </a:buClr>
              <a:buSzPts val="1400"/>
              <a:buFont typeface="Calibri"/>
              <a:buNone/>
            </a:pPr>
            <a:fld id="{00000000-1234-1234-1234-123412341234}" type="slidenum">
              <a:rPr lang="ru-RU" sz="1400" b="1">
                <a:solidFill>
                  <a:srgbClr val="233C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1">
              <a:solidFill>
                <a:srgbClr val="233C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57"/>
          <p:cNvPicPr preferRelativeResize="0"/>
          <p:nvPr/>
        </p:nvPicPr>
        <p:blipFill rotWithShape="1">
          <a:blip r:embed="rId3">
            <a:alphaModFix/>
          </a:blip>
          <a:srcRect r="65863" b="-13113"/>
          <a:stretch/>
        </p:blipFill>
        <p:spPr>
          <a:xfrm>
            <a:off x="9245948" y="6046950"/>
            <a:ext cx="1513015" cy="57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676400"/>
            <a:ext cx="996950" cy="19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28400" y="3968750"/>
            <a:ext cx="863600" cy="17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" name="Прямоугольник 7"/>
          <p:cNvSpPr/>
          <p:nvPr userDrawn="1"/>
        </p:nvSpPr>
        <p:spPr bwMode="auto">
          <a:xfrm>
            <a:off x="5896266" y="6442524"/>
            <a:ext cx="399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C8B0588C-5D01-654B-9A15-2A6BDD1112E5}" type="slidenum">
              <a:rPr lang="ru-RU" sz="1400" b="1">
                <a:solidFill>
                  <a:srgbClr val="233C78"/>
                </a:solidFill>
                <a:latin typeface="Calibri"/>
                <a:ea typeface="+mn-ea"/>
                <a:cs typeface="+mn-cs"/>
              </a:rPr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57826" y="5999759"/>
            <a:ext cx="8667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5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47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1522" r="488" b="7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51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63841" r="79396" b="723"/>
          <a:stretch>
            <a:fillRect/>
          </a:stretch>
        </p:blipFill>
        <p:spPr>
          <a:xfrm>
            <a:off x="0" y="4371975"/>
            <a:ext cx="2459038" cy="24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8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>
            <a:fillRect/>
          </a:stretch>
        </p:blipFill>
        <p:spPr>
          <a:xfrm>
            <a:off x="8201024" y="0"/>
            <a:ext cx="3990975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9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>
            <a:fillRect/>
          </a:stretch>
        </p:blipFill>
        <p:spPr>
          <a:xfrm>
            <a:off x="8201994" y="997527"/>
            <a:ext cx="3990975" cy="396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>
            <a:fillRect/>
          </a:stretch>
        </p:blipFill>
        <p:spPr>
          <a:xfrm rot="10800000">
            <a:off x="0" y="997527"/>
            <a:ext cx="3990975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2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298448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81344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18DADB-8B59-4AFE-9BE9-5D45F1646E26}" type="datetimeFigureOut">
              <a:rPr lang="ru-RU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27.11.2024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9230AF-8A3A-4A91-8900-83BD7EB07807}" type="slidenum">
              <a:rPr lang="ru-RU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20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1498" y="60705"/>
            <a:ext cx="650900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rgbClr val="2845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0992" y="1969007"/>
            <a:ext cx="8525510" cy="402526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8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19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20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1522" r="488" b="7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6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63841" r="79396" b="723"/>
          <a:stretch>
            <a:fillRect/>
          </a:stretch>
        </p:blipFill>
        <p:spPr>
          <a:xfrm>
            <a:off x="0" y="4371975"/>
            <a:ext cx="2459038" cy="24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1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>
            <a:fillRect/>
          </a:stretch>
        </p:blipFill>
        <p:spPr>
          <a:xfrm>
            <a:off x="8201024" y="0"/>
            <a:ext cx="3990975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7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>
            <a:fillRect/>
          </a:stretch>
        </p:blipFill>
        <p:spPr>
          <a:xfrm>
            <a:off x="8201994" y="997527"/>
            <a:ext cx="3990975" cy="396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6" t="1522" r="488" b="41908"/>
          <a:stretch>
            <a:fillRect/>
          </a:stretch>
        </p:blipFill>
        <p:spPr>
          <a:xfrm rot="10800000">
            <a:off x="0" y="997527"/>
            <a:ext cx="3990975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9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298448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81344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18DADB-8B59-4AFE-9BE9-5D45F1646E26}" type="datetimeFigureOut">
              <a:rPr lang="ru-RU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27.11.2024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9230AF-8A3A-4A91-8900-83BD7EB07807}" type="slidenum">
              <a:rPr lang="ru-RU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7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1498" y="60705"/>
            <a:ext cx="6509003" cy="482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rgbClr val="2845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0992" y="1969007"/>
            <a:ext cx="8525510" cy="402526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6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png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6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9.pn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13.xml"/><Relationship Id="rId9" Type="http://schemas.openxmlformats.org/officeDocument/2006/relationships/vmlDrawing" Target="../drawings/vmlDrawing2.v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7268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81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 think-cell" r:id="rId11" imgW="8890" imgH="8890" progId="TCLayout.ActiveDocument.1">
                  <p:embed/>
                </p:oleObj>
              </mc:Choice>
              <mc:Fallback>
                <p:oleObj name="Слайд think-cell" r:id="rId11" imgW="8890" imgH="889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Текст 1"/>
          <p:cNvSpPr txBox="1"/>
          <p:nvPr userDrawn="1"/>
        </p:nvSpPr>
        <p:spPr>
          <a:xfrm>
            <a:off x="11190288" y="49913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 kern="120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E693BC3-FA09-7141-A0E8-7BF7E26C7440}" type="slidenum">
              <a:rPr lang="ru-RU" sz="1400" b="1" smtClean="0">
                <a:solidFill>
                  <a:srgbClr val="233C78"/>
                </a:solidFill>
              </a:rPr>
              <a:pPr algn="r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719" y="5951878"/>
            <a:ext cx="958671" cy="50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187" y="5951878"/>
            <a:ext cx="1083224" cy="50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38" y="5951878"/>
            <a:ext cx="14078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0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10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Слайд think-cell" r:id="rId11" imgW="8890" imgH="8890" progId="TCLayout.ActiveDocument.1">
                  <p:embed/>
                </p:oleObj>
              </mc:Choice>
              <mc:Fallback>
                <p:oleObj name="Слайд think-cell" r:id="rId11" imgW="8890" imgH="889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Текст 1"/>
          <p:cNvSpPr txBox="1"/>
          <p:nvPr userDrawn="1"/>
        </p:nvSpPr>
        <p:spPr>
          <a:xfrm>
            <a:off x="11190288" y="49913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 kern="120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E693BC3-FA09-7141-A0E8-7BF7E26C7440}" type="slidenum">
              <a:rPr lang="ru-RU" sz="1400" b="1" smtClean="0">
                <a:solidFill>
                  <a:srgbClr val="233C78"/>
                </a:solidFill>
              </a:rPr>
              <a:pPr algn="r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719" y="5951878"/>
            <a:ext cx="958671" cy="50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187" y="5951878"/>
            <a:ext cx="1083224" cy="50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38" y="5951878"/>
            <a:ext cx="14078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1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DC6F8-F2BB-101A-0372-59E3EB3F9C81}"/>
              </a:ext>
            </a:extLst>
          </p:cNvPr>
          <p:cNvSpPr txBox="1"/>
          <p:nvPr/>
        </p:nvSpPr>
        <p:spPr>
          <a:xfrm>
            <a:off x="373626" y="153007"/>
            <a:ext cx="11415251" cy="1639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МИНИСТЕРСТВО ОБРАЗОВАНИЯ И НАУКИ ЧЕЧЕНСКОЙ РЕСПУБЛИКИ</a:t>
            </a:r>
            <a:endParaRPr lang="en-US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ГОСУДАРСТВЕННОЕ БЮДЖЕТНОЕ УЧРЕЖДЕНИЕ</a:t>
            </a:r>
            <a:endParaRPr lang="en-US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ДОПОЛНИТЕЛЬНОГО ПРОФЕССИОНАЛЬНОГО ОБРАЗОВАНИЯ</a:t>
            </a:r>
            <a:endParaRPr lang="en-US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«ИНСТИТУТ РАЗВИТИЯ ОБРАЗОВАНИЯ ЧЕЧЕНСКОЙ РЕСПУБЛИКИ»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</a:t>
            </a:r>
            <a:endParaRPr lang="en-US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4E567-2A0B-4D4C-2B9B-F135DABB280F}"/>
              </a:ext>
            </a:extLst>
          </p:cNvPr>
          <p:cNvSpPr txBox="1"/>
          <p:nvPr/>
        </p:nvSpPr>
        <p:spPr>
          <a:xfrm>
            <a:off x="2846437" y="1970844"/>
            <a:ext cx="6096000" cy="327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работы 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 начальных классов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реализации 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«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ПРОчтение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D02FC-78F9-331E-3E53-1B1AC1AF6B69}"/>
              </a:ext>
            </a:extLst>
          </p:cNvPr>
          <p:cNvSpPr txBox="1"/>
          <p:nvPr/>
        </p:nvSpPr>
        <p:spPr>
          <a:xfrm>
            <a:off x="5201263" y="5931961"/>
            <a:ext cx="1386348" cy="64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г. Грозный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2024</a:t>
            </a:r>
            <a:endParaRPr lang="en-US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Профессор женский контур">
            <a:extLst>
              <a:ext uri="{FF2B5EF4-FFF2-40B4-BE49-F238E27FC236}">
                <a16:creationId xmlns:a16="http://schemas.microsoft.com/office/drawing/2014/main" id="{4732A31E-5ADE-7AD7-3A1B-FD8222CDD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581" y="1872521"/>
            <a:ext cx="976053" cy="97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347E96BD-7CCE-E7FC-56AF-98BA331F9622}"/>
              </a:ext>
            </a:extLst>
          </p:cNvPr>
          <p:cNvSpPr/>
          <p:nvPr/>
        </p:nvSpPr>
        <p:spPr>
          <a:xfrm>
            <a:off x="245806" y="117987"/>
            <a:ext cx="10540181" cy="51127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оценивания работы по литературному чтению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841E43B-18B2-D2DA-2922-C79294070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371423"/>
              </p:ext>
            </p:extLst>
          </p:nvPr>
        </p:nvGraphicFramePr>
        <p:xfrm>
          <a:off x="245807" y="737420"/>
          <a:ext cx="11739716" cy="6002594"/>
        </p:xfrm>
        <a:graphic>
          <a:graphicData uri="http://schemas.openxmlformats.org/drawingml/2006/table">
            <a:tbl>
              <a:tblPr firstRow="1" firstCol="1" bandRow="1"/>
              <a:tblGrid>
                <a:gridCol w="649800">
                  <a:extLst>
                    <a:ext uri="{9D8B030D-6E8A-4147-A177-3AD203B41FA5}">
                      <a16:colId xmlns:a16="http://schemas.microsoft.com/office/drawing/2014/main" val="3937649477"/>
                    </a:ext>
                  </a:extLst>
                </a:gridCol>
                <a:gridCol w="1178999">
                  <a:extLst>
                    <a:ext uri="{9D8B030D-6E8A-4147-A177-3AD203B41FA5}">
                      <a16:colId xmlns:a16="http://schemas.microsoft.com/office/drawing/2014/main" val="898695183"/>
                    </a:ext>
                  </a:extLst>
                </a:gridCol>
                <a:gridCol w="3165741">
                  <a:extLst>
                    <a:ext uri="{9D8B030D-6E8A-4147-A177-3AD203B41FA5}">
                      <a16:colId xmlns:a16="http://schemas.microsoft.com/office/drawing/2014/main" val="1828869180"/>
                    </a:ext>
                  </a:extLst>
                </a:gridCol>
                <a:gridCol w="6745176">
                  <a:extLst>
                    <a:ext uri="{9D8B030D-6E8A-4147-A177-3AD203B41FA5}">
                      <a16:colId xmlns:a16="http://schemas.microsoft.com/office/drawing/2014/main" val="134206688"/>
                    </a:ext>
                  </a:extLst>
                </a:gridCol>
              </a:tblGrid>
              <a:tr h="33370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1" marR="3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1" marR="3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Проверяемое умение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1" marR="3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1" marR="3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21607"/>
                  </a:ext>
                </a:extLst>
              </a:tr>
              <a:tr h="566889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1" marR="3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1" marR="3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Составлять письменные высказывания на основе прочитанного текста на заданную тему по содержанию произведения для 3-х классов не менее 3-4 предложений, для 4-х классов- не менее 4-5 предложений.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1" marR="3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Соответствие теме, ее раскрытие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б.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высказывание соответствует теме, содержит правильные выводы.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б.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высказывание частично соответствует теме/частично раскрывает 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тему.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б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 высказывание не соответствует теме.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Смысловая цельность.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б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 высказывание характеризуется смысловой цельностью.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б.-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высказывание не обладает смысловой цельностью, не является 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логичным.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Выразительность и точность речи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б.-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высказывание отвечает требованиям выразительности речи и точности выбора языковых средств, речевые ошибки 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отсутствуют.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1.б.-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высказывание отвечает требованиям выразительности речи, но при этом допущены единичные речевые ошибки или небольшая неточность при выборе языковых средств.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б.-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высказывание отличается бедностью словаря, содержит речевые ошибки.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балл – 5 баллов 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1" marR="3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14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39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30D6E60C-79B7-6FAE-5B96-2BCB4F84B358}"/>
              </a:ext>
            </a:extLst>
          </p:cNvPr>
          <p:cNvSpPr/>
          <p:nvPr/>
        </p:nvSpPr>
        <p:spPr>
          <a:xfrm>
            <a:off x="245806" y="117987"/>
            <a:ext cx="10540181" cy="51127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 баллов в отметки по пятибалльной шкале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14AE378-9AA5-BD6E-533F-661F656B3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304206"/>
              </p:ext>
            </p:extLst>
          </p:nvPr>
        </p:nvGraphicFramePr>
        <p:xfrm>
          <a:off x="353961" y="1167770"/>
          <a:ext cx="7246375" cy="1956755"/>
        </p:xfrm>
        <a:graphic>
          <a:graphicData uri="http://schemas.openxmlformats.org/drawingml/2006/table">
            <a:tbl>
              <a:tblPr firstRow="1" firstCol="1" bandRow="1"/>
              <a:tblGrid>
                <a:gridCol w="3726426">
                  <a:extLst>
                    <a:ext uri="{9D8B030D-6E8A-4147-A177-3AD203B41FA5}">
                      <a16:colId xmlns:a16="http://schemas.microsoft.com/office/drawing/2014/main" val="2598256493"/>
                    </a:ext>
                  </a:extLst>
                </a:gridCol>
                <a:gridCol w="3519949">
                  <a:extLst>
                    <a:ext uri="{9D8B030D-6E8A-4147-A177-3AD203B41FA5}">
                      <a16:colId xmlns:a16="http://schemas.microsoft.com/office/drawing/2014/main" val="2428279290"/>
                    </a:ext>
                  </a:extLst>
                </a:gridCol>
              </a:tblGrid>
              <a:tr h="336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909563"/>
                  </a:ext>
                </a:extLst>
              </a:tr>
              <a:tr h="336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б.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507936"/>
                  </a:ext>
                </a:extLst>
              </a:tr>
              <a:tr h="336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б.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733161"/>
                  </a:ext>
                </a:extLst>
              </a:tr>
              <a:tr h="336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б.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397251"/>
                  </a:ext>
                </a:extLst>
              </a:tr>
              <a:tr h="336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0-2 б.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31155"/>
                  </a:ext>
                </a:extLst>
              </a:tr>
            </a:tbl>
          </a:graphicData>
        </a:graphic>
      </p:graphicFrame>
      <p:sp>
        <p:nvSpPr>
          <p:cNvPr id="4" name="Свиток: вертикальный 3">
            <a:extLst>
              <a:ext uri="{FF2B5EF4-FFF2-40B4-BE49-F238E27FC236}">
                <a16:creationId xmlns:a16="http://schemas.microsoft.com/office/drawing/2014/main" id="{15C71CD4-656C-8C60-7BAE-9E81E5FAD9DA}"/>
              </a:ext>
            </a:extLst>
          </p:cNvPr>
          <p:cNvSpPr/>
          <p:nvPr/>
        </p:nvSpPr>
        <p:spPr>
          <a:xfrm>
            <a:off x="7895304" y="845573"/>
            <a:ext cx="4119716" cy="3647769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оценивании работы следует учитывать объем высказывания, если он не соответствует норме, то количество полученных баллов уменьшается на один</a:t>
            </a:r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F1B84855-118C-403C-ECDB-B25DDAD81DAC}"/>
              </a:ext>
            </a:extLst>
          </p:cNvPr>
          <p:cNvSpPr/>
          <p:nvPr/>
        </p:nvSpPr>
        <p:spPr>
          <a:xfrm>
            <a:off x="299883" y="3367359"/>
            <a:ext cx="7354530" cy="2910348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четверти / триместра отметки, выставленные в тетради,  суммируются, выводится средний балл и выставляется в журнал (в колонке) </a:t>
            </a:r>
            <a:r>
              <a:rPr lang="ru-RU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четвертной / триместровой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отметкой.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48FA4C62-1948-A4D9-51F4-C355BFC71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812" y="4385282"/>
            <a:ext cx="578074" cy="6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1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3126DFA6-2714-59F8-AE27-3527E0342FA5}"/>
              </a:ext>
            </a:extLst>
          </p:cNvPr>
          <p:cNvSpPr/>
          <p:nvPr/>
        </p:nvSpPr>
        <p:spPr>
          <a:xfrm>
            <a:off x="314632" y="265471"/>
            <a:ext cx="11493910" cy="1307690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Цель: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приемов формирования у обучающихся 3-х и 4-х классов умений (учебных действий) по русскому языку и литературному чтению: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13CA7FC3-6821-B679-76E0-1E3F3E648606}"/>
              </a:ext>
            </a:extLst>
          </p:cNvPr>
          <p:cNvSpPr/>
          <p:nvPr/>
        </p:nvSpPr>
        <p:spPr>
          <a:xfrm rot="10800000" flipV="1">
            <a:off x="280219" y="1671483"/>
            <a:ext cx="11562736" cy="2340078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 списывать слова, предложения, тексты объёмом не менее 50 слов и не более 70 слов (для обучающихся 3-х классов);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 списывать слова, предложения, тексты объёмом не менее 70 слов и не более 85 слов (для обучающихся 4-х классов);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id="{8899C8CE-9A16-7469-CE9E-3DC3D0C67B07}"/>
              </a:ext>
            </a:extLst>
          </p:cNvPr>
          <p:cNvSpPr/>
          <p:nvPr/>
        </p:nvSpPr>
        <p:spPr>
          <a:xfrm rot="10800000" flipV="1">
            <a:off x="314632" y="3608438"/>
            <a:ext cx="11562736" cy="3490452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составлять письменные высказывания на основе прочитанного текста на заданную тему по содержанию произведения не менее 3-4 предложений (для обучающихся 3-х классов);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составлять письменные высказывания на основе прочитанного текста на заданную тему по содержанию произведения не менее 4-5 предложений (для обучающихся 4-х классов).  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5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58E2817E-B42B-661C-5200-5E88D2BE9413}"/>
              </a:ext>
            </a:extLst>
          </p:cNvPr>
          <p:cNvSpPr/>
          <p:nvPr/>
        </p:nvSpPr>
        <p:spPr>
          <a:xfrm>
            <a:off x="245806" y="117987"/>
            <a:ext cx="11493910" cy="51127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по содержанию работы учителя начальных классов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72687-B6F3-7685-594D-7F51145C932A}"/>
              </a:ext>
            </a:extLst>
          </p:cNvPr>
          <p:cNvSpPr txBox="1"/>
          <p:nvPr/>
        </p:nvSpPr>
        <p:spPr>
          <a:xfrm>
            <a:off x="188900" y="948415"/>
            <a:ext cx="5083277" cy="20487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выполнения дополнительных работ по русскому языку и литературному чтению ученики должны иметь следующее количество тетрадей: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4B71457-F73B-88F9-2482-87AC3A7A3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631182"/>
              </p:ext>
            </p:extLst>
          </p:nvPr>
        </p:nvGraphicFramePr>
        <p:xfrm>
          <a:off x="6612898" y="1177054"/>
          <a:ext cx="5274302" cy="1731825"/>
        </p:xfrm>
        <a:graphic>
          <a:graphicData uri="http://schemas.openxmlformats.org/drawingml/2006/table">
            <a:tbl>
              <a:tblPr firstRow="1" firstCol="1" bandRow="1"/>
              <a:tblGrid>
                <a:gridCol w="869450">
                  <a:extLst>
                    <a:ext uri="{9D8B030D-6E8A-4147-A177-3AD203B41FA5}">
                      <a16:colId xmlns:a16="http://schemas.microsoft.com/office/drawing/2014/main" val="4257502035"/>
                    </a:ext>
                  </a:extLst>
                </a:gridCol>
                <a:gridCol w="2399071">
                  <a:extLst>
                    <a:ext uri="{9D8B030D-6E8A-4147-A177-3AD203B41FA5}">
                      <a16:colId xmlns:a16="http://schemas.microsoft.com/office/drawing/2014/main" val="445993287"/>
                    </a:ext>
                  </a:extLst>
                </a:gridCol>
                <a:gridCol w="2005781">
                  <a:extLst>
                    <a:ext uri="{9D8B030D-6E8A-4147-A177-3AD203B41FA5}">
                      <a16:colId xmlns:a16="http://schemas.microsoft.com/office/drawing/2014/main" val="2392870800"/>
                    </a:ext>
                  </a:extLst>
                </a:gridCol>
              </a:tblGrid>
              <a:tr h="54784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3-4 классы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331743"/>
                  </a:ext>
                </a:extLst>
              </a:tr>
              <a:tr h="54784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тетрадь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488595"/>
                  </a:ext>
                </a:extLst>
              </a:tr>
              <a:tr h="54784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1 тетрадь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94437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9B022E8-24BD-B6EF-3219-E4C9C8FC5423}"/>
              </a:ext>
            </a:extLst>
          </p:cNvPr>
          <p:cNvSpPr txBox="1"/>
          <p:nvPr/>
        </p:nvSpPr>
        <p:spPr>
          <a:xfrm>
            <a:off x="188900" y="3224773"/>
            <a:ext cx="5083277" cy="29345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пользуются стандартными тетрадями в широкую линию, состоящими из 12–18 листов.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Тетрадь по предмету должна иметь аккуратный внешний вид. На ее обложке (первой странице) делается следующая запись: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Стрелка вправо контур">
            <a:extLst>
              <a:ext uri="{FF2B5EF4-FFF2-40B4-BE49-F238E27FC236}">
                <a16:creationId xmlns:a16="http://schemas.microsoft.com/office/drawing/2014/main" id="{AC3F9E56-8A8C-1050-CB80-CC01896FF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5933" y="1545884"/>
            <a:ext cx="962854" cy="637008"/>
          </a:xfrm>
          <a:prstGeom prst="rect">
            <a:avLst/>
          </a:prstGeom>
        </p:spPr>
      </p:pic>
      <p:pic>
        <p:nvPicPr>
          <p:cNvPr id="14" name="Рисунок 13" descr="Стрелка вправо контур">
            <a:extLst>
              <a:ext uri="{FF2B5EF4-FFF2-40B4-BE49-F238E27FC236}">
                <a16:creationId xmlns:a16="http://schemas.microsoft.com/office/drawing/2014/main" id="{9637AC07-9CE2-5F1B-3D71-0742D8F1D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5933" y="4373529"/>
            <a:ext cx="894028" cy="6370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74316A-8AC5-8F99-3793-4F9910A74E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39" t="6093" r="14018" b="6608"/>
          <a:stretch/>
        </p:blipFill>
        <p:spPr>
          <a:xfrm>
            <a:off x="6612898" y="3118991"/>
            <a:ext cx="2949677" cy="3146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30B3CE-EC0F-516D-9726-EABDBFF36A4F}"/>
              </a:ext>
            </a:extLst>
          </p:cNvPr>
          <p:cNvSpPr txBox="1"/>
          <p:nvPr/>
        </p:nvSpPr>
        <p:spPr>
          <a:xfrm>
            <a:off x="7716236" y="3299183"/>
            <a:ext cx="4195545" cy="27856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Тетрадь для 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дополнительных работ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по __________________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ученика(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цы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___________класса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МБОУ «…………….»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Фамилия____ Имя_____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7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08629BDE-CA99-BDFD-F14D-7009DB39071A}"/>
              </a:ext>
            </a:extLst>
          </p:cNvPr>
          <p:cNvSpPr/>
          <p:nvPr/>
        </p:nvSpPr>
        <p:spPr>
          <a:xfrm>
            <a:off x="211393" y="72269"/>
            <a:ext cx="11493910" cy="825910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дополнительных работ по русскому языку осуществляется один раз в неделю.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виток: горизонтальный 2">
            <a:extLst>
              <a:ext uri="{FF2B5EF4-FFF2-40B4-BE49-F238E27FC236}">
                <a16:creationId xmlns:a16="http://schemas.microsoft.com/office/drawing/2014/main" id="{7B6E5431-C676-B877-E738-04431F9A0844}"/>
              </a:ext>
            </a:extLst>
          </p:cNvPr>
          <p:cNvSpPr/>
          <p:nvPr/>
        </p:nvSpPr>
        <p:spPr>
          <a:xfrm>
            <a:off x="216309" y="739388"/>
            <a:ext cx="11493910" cy="213999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понедельник обучающимся 3-х и 4-х классов в качестве домашней письменной работы учитель выдает на карточках единый текст для списывания  (приложение №1)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объемом не менее 50 слов и не более 70 слов для 3-х классов, объемом не менее 70 слов и не более 85 слов для 4-х классов.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6BBB65CF-AF32-DC92-C706-D4BF08898BBF}"/>
              </a:ext>
            </a:extLst>
          </p:cNvPr>
          <p:cNvSpPr/>
          <p:nvPr/>
        </p:nvSpPr>
        <p:spPr>
          <a:xfrm>
            <a:off x="206477" y="2667985"/>
            <a:ext cx="11464412" cy="226141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рекомендуется в этот день выдавать обучающимся более одной домашней письменной работы по русскому языку, при необходимости можно выдать дополнительное домашнее задание в устной форме по изученной теме: выучить правило и т.д..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4A6BD85A-BE30-8D8B-587A-4FE73B0C0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819" y="3347885"/>
            <a:ext cx="914400" cy="914400"/>
          </a:xfrm>
          <a:prstGeom prst="rect">
            <a:avLst/>
          </a:prstGeom>
        </p:spPr>
      </p:pic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id="{0AEC0A32-8360-04E0-B437-23CE90660A1C}"/>
              </a:ext>
            </a:extLst>
          </p:cNvPr>
          <p:cNvSpPr/>
          <p:nvPr/>
        </p:nvSpPr>
        <p:spPr>
          <a:xfrm>
            <a:off x="221225" y="4718010"/>
            <a:ext cx="11434915" cy="213999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следующему учебному занятию работа детьми должна быть выполнена и сдана на проверку. Учитель проверяет работы обучающихся, выставляет отметки в тетради в соответствии с критериями оценивания и выдает тетради обучающимся в следующий понедельник для выполнения новой работы.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3233FD7A-8E69-D8DF-FAE6-137C0CC9BF45}"/>
              </a:ext>
            </a:extLst>
          </p:cNvPr>
          <p:cNvSpPr/>
          <p:nvPr/>
        </p:nvSpPr>
        <p:spPr>
          <a:xfrm>
            <a:off x="258096" y="486697"/>
            <a:ext cx="11675807" cy="624004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algn="just">
              <a:lnSpc>
                <a:spcPct val="107000"/>
              </a:lnSpc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1.Прочитай предложение и повтори его по памяти.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2.Прочитай предложение еще раз так, как оно написано.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3.Диктуй себе каждое слово по ходу записи предложения.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4.Проверь написанное. Прочитай каждое слово. Открой образец и сравни написанное с образцом.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endParaRPr lang="ru-RU" sz="28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Списывание с готового образца - для списывания предлагается текст без пропуска букв и дополнительных заданий; цель списать правильно, без ошибок и искажений.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id="{2F4E42AE-3BEC-3AE4-A230-C11E5AB475CF}"/>
              </a:ext>
            </a:extLst>
          </p:cNvPr>
          <p:cNvSpPr/>
          <p:nvPr/>
        </p:nvSpPr>
        <p:spPr>
          <a:xfrm>
            <a:off x="309716" y="131263"/>
            <a:ext cx="8411497" cy="825910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Сокращенный алгоритм списывания</a:t>
            </a:r>
          </a:p>
        </p:txBody>
      </p:sp>
    </p:spTree>
    <p:extLst>
      <p:ext uri="{BB962C8B-B14F-4D97-AF65-F5344CB8AC3E}">
        <p14:creationId xmlns:p14="http://schemas.microsoft.com/office/powerpoint/2010/main" val="400035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E642B-FE2A-11F6-4A1C-940B34BAD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0E51936C-EAB5-E73F-3837-08869DB33B2B}"/>
              </a:ext>
            </a:extLst>
          </p:cNvPr>
          <p:cNvSpPr/>
          <p:nvPr/>
        </p:nvSpPr>
        <p:spPr>
          <a:xfrm>
            <a:off x="211393" y="72269"/>
            <a:ext cx="11493910" cy="825910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дополнительных работ по литературному чтению осуществляется один раз в неделю.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виток: горизонтальный 2">
            <a:extLst>
              <a:ext uri="{FF2B5EF4-FFF2-40B4-BE49-F238E27FC236}">
                <a16:creationId xmlns:a16="http://schemas.microsoft.com/office/drawing/2014/main" id="{0F3DBA2D-EC3F-83BA-C5D2-89D5104B1E60}"/>
              </a:ext>
            </a:extLst>
          </p:cNvPr>
          <p:cNvSpPr/>
          <p:nvPr/>
        </p:nvSpPr>
        <p:spPr>
          <a:xfrm>
            <a:off x="117986" y="812055"/>
            <a:ext cx="11897033" cy="2530821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третьем уроке по литературному чтению в рамках текущей недели обучающимся 3-х и 4-х классов в качестве домашней письменной работы учитель выдает задание составить письменное высказывание на основе прочитанного текста на заданную тему в рамках текущего планирования. Письменное высказывание должно содержать для 3-х классов не менее 3-4 предложений, для 4-х классов- не менее 4-5 предложений. Объем и содержание текста для письменного высказывания учитель определяет самостоятельно. 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1E9A762F-0E81-A44E-EF18-53A7A642B97D}"/>
              </a:ext>
            </a:extLst>
          </p:cNvPr>
          <p:cNvSpPr/>
          <p:nvPr/>
        </p:nvSpPr>
        <p:spPr>
          <a:xfrm>
            <a:off x="117989" y="3256752"/>
            <a:ext cx="11867535" cy="1550917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рекомендуется в этот день выдавать обучающимся более одной домашней письменной работы по литературному чтению, при необходимости можно выдать дополнительное домашнее задание в устной форме по изученной теме: выразительное чтение произведения, подготовиться к пересказу и т.д..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D826F277-609C-FDF1-67A3-8B513461F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5122" y="3708883"/>
            <a:ext cx="743196" cy="743196"/>
          </a:xfrm>
          <a:prstGeom prst="rect">
            <a:avLst/>
          </a:prstGeom>
        </p:spPr>
      </p:pic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id="{F508CFE8-B404-436A-F19E-3AEBE1F93C24}"/>
              </a:ext>
            </a:extLst>
          </p:cNvPr>
          <p:cNvSpPr/>
          <p:nvPr/>
        </p:nvSpPr>
        <p:spPr>
          <a:xfrm>
            <a:off x="132735" y="4750609"/>
            <a:ext cx="11838041" cy="19016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следующему учебному занятию по литературному чтению работа детьми должна быть выполнена и сдана на проверку. Учитель проверяет работы обучающихся, выставляет отметки в тетради в соответствии с критериями оценивания и выдает тетради обучающимся на третьем уроке по литературному чтению в рамках текущей недели для выполнения новой работы.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3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6C5131-9383-4818-BC1E-03A9312C3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49" t="12982" r="35313" b="8937"/>
          <a:stretch/>
        </p:blipFill>
        <p:spPr>
          <a:xfrm>
            <a:off x="9586258" y="1060914"/>
            <a:ext cx="1882006" cy="259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D1E27-99FD-4C24-9E0D-8352C7FB3E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78" t="12295" r="34546" b="10390"/>
          <a:stretch/>
        </p:blipFill>
        <p:spPr>
          <a:xfrm>
            <a:off x="7567332" y="1001187"/>
            <a:ext cx="1882006" cy="265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A39C6E6E-1D26-6044-01F2-734E7CF1CD05}"/>
              </a:ext>
            </a:extLst>
          </p:cNvPr>
          <p:cNvSpPr/>
          <p:nvPr/>
        </p:nvSpPr>
        <p:spPr>
          <a:xfrm>
            <a:off x="170989" y="2450481"/>
            <a:ext cx="7154440" cy="112805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автор относится к Рукодельнице и Ленивице? Почему ты так думаешь?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67328A94-4BA3-27B4-E3E9-FC853F301E3E}"/>
              </a:ext>
            </a:extLst>
          </p:cNvPr>
          <p:cNvSpPr/>
          <p:nvPr/>
        </p:nvSpPr>
        <p:spPr>
          <a:xfrm>
            <a:off x="145687" y="1134680"/>
            <a:ext cx="7179742" cy="122539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героев сказки, из-за которых происходили все несчастья. Почему они так поступали?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id="{1260864D-A166-885F-8236-2F69865D9752}"/>
              </a:ext>
            </a:extLst>
          </p:cNvPr>
          <p:cNvSpPr/>
          <p:nvPr/>
        </p:nvSpPr>
        <p:spPr>
          <a:xfrm>
            <a:off x="158338" y="3764335"/>
            <a:ext cx="11389608" cy="1033272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ли льстивые слова намерениям Лисицы? Как Лисице удалось достичь своей цели?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id="{1FEBA161-DA47-6ACE-A07D-EC1D966E004F}"/>
              </a:ext>
            </a:extLst>
          </p:cNvPr>
          <p:cNvSpPr/>
          <p:nvPr/>
        </p:nvSpPr>
        <p:spPr>
          <a:xfrm>
            <a:off x="157315" y="4797607"/>
            <a:ext cx="11389608" cy="729243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комичность ситуации? Что тебя в басне забавляет, смущает?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виток: горизонтальный 9">
            <a:extLst>
              <a:ext uri="{FF2B5EF4-FFF2-40B4-BE49-F238E27FC236}">
                <a16:creationId xmlns:a16="http://schemas.microsoft.com/office/drawing/2014/main" id="{D8A4C155-08E3-1D84-4BCB-E1B40E97CA12}"/>
              </a:ext>
            </a:extLst>
          </p:cNvPr>
          <p:cNvSpPr/>
          <p:nvPr/>
        </p:nvSpPr>
        <p:spPr>
          <a:xfrm>
            <a:off x="175905" y="5547431"/>
            <a:ext cx="11389609" cy="1033272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репродукцию картины И. И. Шишкина. Совпадает ли она по настроению со стихотворением «На севере диком…? Обоснуй свое мнение.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F58A65D1-E706-F828-8B1C-B945B25041D8}"/>
              </a:ext>
            </a:extLst>
          </p:cNvPr>
          <p:cNvSpPr/>
          <p:nvPr/>
        </p:nvSpPr>
        <p:spPr>
          <a:xfrm>
            <a:off x="211393" y="72269"/>
            <a:ext cx="11493910" cy="825910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и содержание текста для письменного высказывания учитель определяет самостоятельно.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5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516B779F-D8E4-8A2D-FD91-63E9F880B4C4}"/>
              </a:ext>
            </a:extLst>
          </p:cNvPr>
          <p:cNvSpPr/>
          <p:nvPr/>
        </p:nvSpPr>
        <p:spPr>
          <a:xfrm>
            <a:off x="245806" y="117987"/>
            <a:ext cx="9153833" cy="51127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оценивания работы по русскому языку 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4F87A3E-7BD1-DFD4-831A-CFC847DD8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86021"/>
              </p:ext>
            </p:extLst>
          </p:nvPr>
        </p:nvGraphicFramePr>
        <p:xfrm>
          <a:off x="245806" y="825262"/>
          <a:ext cx="11720052" cy="5825613"/>
        </p:xfrm>
        <a:graphic>
          <a:graphicData uri="http://schemas.openxmlformats.org/drawingml/2006/table">
            <a:tbl>
              <a:tblPr firstRow="1" firstCol="1" bandRow="1"/>
              <a:tblGrid>
                <a:gridCol w="648711">
                  <a:extLst>
                    <a:ext uri="{9D8B030D-6E8A-4147-A177-3AD203B41FA5}">
                      <a16:colId xmlns:a16="http://schemas.microsoft.com/office/drawing/2014/main" val="2521669341"/>
                    </a:ext>
                  </a:extLst>
                </a:gridCol>
                <a:gridCol w="1227462">
                  <a:extLst>
                    <a:ext uri="{9D8B030D-6E8A-4147-A177-3AD203B41FA5}">
                      <a16:colId xmlns:a16="http://schemas.microsoft.com/office/drawing/2014/main" val="4253937928"/>
                    </a:ext>
                  </a:extLst>
                </a:gridCol>
                <a:gridCol w="3109999">
                  <a:extLst>
                    <a:ext uri="{9D8B030D-6E8A-4147-A177-3AD203B41FA5}">
                      <a16:colId xmlns:a16="http://schemas.microsoft.com/office/drawing/2014/main" val="3986693187"/>
                    </a:ext>
                  </a:extLst>
                </a:gridCol>
                <a:gridCol w="6733880">
                  <a:extLst>
                    <a:ext uri="{9D8B030D-6E8A-4147-A177-3AD203B41FA5}">
                      <a16:colId xmlns:a16="http://schemas.microsoft.com/office/drawing/2014/main" val="3103371927"/>
                    </a:ext>
                  </a:extLst>
                </a:gridCol>
              </a:tblGrid>
              <a:tr h="68641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2" marR="3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2" marR="3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Проверяемое умение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2" marR="3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2" marR="3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074183"/>
                  </a:ext>
                </a:extLst>
              </a:tr>
              <a:tr h="513919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2" marR="3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2" marR="3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Правильно списывать слова, предложения, тексты объёмом не менее 50 слов и не более 70 слов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2" marR="3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оценивается одной отметкой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«5»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за безошибочную работу, а также при наличии в ней 1 негрубой орфографической или 1 негрубой пунктуационной ошибки.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«4»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при наличии 2 орфографических и 2 пунктуационных ошибок, или 1 орфографической и 3 пунктуационных ошибок, или 4 пунктуационных при отсутствии орфографических ошибок. Оценка «4» может выставляться при 3 орфографических ошибках, если среди них есть однотипные.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«3»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за работу, в которой допущены 3-5 орфографических и 4 пунктуационных ошибок. Оценка «3» может быть поставлена также при наличии 6 орфографических и 6 пунктуационных ошибках, если среди тех и других имеются однотипные и негрубые ошибки.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«2»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за работу, в которой допущено до 7 и более орфографических и 7 пунктуационных ошибок, или 6 орфографических и 8 пунктуационных ошибок, 5 орфографических и 9 пунктуационных ошибок, 8 орфографических и 6 пунктуационных ошибок.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2" marR="3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381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92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2916B-EF25-A90B-B569-3DBC4BF5A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596F5306-3F72-AFE7-BDC5-B3DC430C93D6}"/>
              </a:ext>
            </a:extLst>
          </p:cNvPr>
          <p:cNvSpPr/>
          <p:nvPr/>
        </p:nvSpPr>
        <p:spPr>
          <a:xfrm>
            <a:off x="245806" y="117987"/>
            <a:ext cx="9153833" cy="51127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оценивания работы по русскому языку 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4442241-24ED-CB1C-B504-84371A78B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37621"/>
              </p:ext>
            </p:extLst>
          </p:nvPr>
        </p:nvGraphicFramePr>
        <p:xfrm>
          <a:off x="245806" y="825262"/>
          <a:ext cx="11720052" cy="5825613"/>
        </p:xfrm>
        <a:graphic>
          <a:graphicData uri="http://schemas.openxmlformats.org/drawingml/2006/table">
            <a:tbl>
              <a:tblPr firstRow="1" firstCol="1" bandRow="1"/>
              <a:tblGrid>
                <a:gridCol w="648711">
                  <a:extLst>
                    <a:ext uri="{9D8B030D-6E8A-4147-A177-3AD203B41FA5}">
                      <a16:colId xmlns:a16="http://schemas.microsoft.com/office/drawing/2014/main" val="2521669341"/>
                    </a:ext>
                  </a:extLst>
                </a:gridCol>
                <a:gridCol w="1227462">
                  <a:extLst>
                    <a:ext uri="{9D8B030D-6E8A-4147-A177-3AD203B41FA5}">
                      <a16:colId xmlns:a16="http://schemas.microsoft.com/office/drawing/2014/main" val="4253937928"/>
                    </a:ext>
                  </a:extLst>
                </a:gridCol>
                <a:gridCol w="3109999">
                  <a:extLst>
                    <a:ext uri="{9D8B030D-6E8A-4147-A177-3AD203B41FA5}">
                      <a16:colId xmlns:a16="http://schemas.microsoft.com/office/drawing/2014/main" val="3986693187"/>
                    </a:ext>
                  </a:extLst>
                </a:gridCol>
                <a:gridCol w="6733880">
                  <a:extLst>
                    <a:ext uri="{9D8B030D-6E8A-4147-A177-3AD203B41FA5}">
                      <a16:colId xmlns:a16="http://schemas.microsoft.com/office/drawing/2014/main" val="3103371927"/>
                    </a:ext>
                  </a:extLst>
                </a:gridCol>
              </a:tblGrid>
              <a:tr h="68641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2" marR="3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2" marR="3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Проверяемое умение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2" marR="3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2" marR="31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074183"/>
                  </a:ext>
                </a:extLst>
              </a:tr>
              <a:tr h="513919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Правильно списывать слова, предложения, тексты объёмом не менее 70 слов и не более 85 слов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оценивается одной отметкой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«5»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за безошибочную работу, а также при наличии в ней 1 негрубой орфографической или 1 негрубой пунктуационной ошибки.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«4»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при наличии 2 орфографических и 2 пунктуационных ошибок, или 1 орфографической и 3 пунктуационных ошибок, или 4 пунктуационных при отсутствии орфографических ошибок. Оценка «4» может выставляться при 3 орфографических ошибках, если среди них есть однотипные.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«3»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за работу, в которой допущены 3-5 орфографических и 4 пунктуационных ошибок. Оценка «3» может быть поставлена также при наличии 6 орфографических и 6 пунктуационных ошибках, если среди тех и других имеются однотипные и негрубые ошибки.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«2»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за работу, в которой допущено до 7 и более орфографических и 7 пунктуационных ошибок, или 6 орфографических и 8 пунктуационных ошибок, 5 орфографических и 9 пунктуационных ошибок, 8 орфографических и 6 пунктуационных ошибок.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381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721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ветл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ветл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95914</TotalTime>
  <Words>1383</Words>
  <Application>Microsoft Office PowerPoint</Application>
  <PresentationFormat>Широкоэкранный</PresentationFormat>
  <Paragraphs>121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Times New Roman</vt:lpstr>
      <vt:lpstr>Тема Office</vt:lpstr>
      <vt:lpstr>Светлые слайды</vt:lpstr>
      <vt:lpstr>1_Светлые слайды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Анашкина Екатерина Борисовна</dc:creator>
  <cp:lastModifiedBy>USER</cp:lastModifiedBy>
  <cp:revision>1192</cp:revision>
  <cp:lastPrinted>2024-11-27T07:34:40Z</cp:lastPrinted>
  <dcterms:created xsi:type="dcterms:W3CDTF">2020-02-25T09:30:21Z</dcterms:created>
  <dcterms:modified xsi:type="dcterms:W3CDTF">2024-11-27T13:14:35Z</dcterms:modified>
</cp:coreProperties>
</file>